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51" r:id="rId2"/>
    <p:sldId id="358" r:id="rId3"/>
    <p:sldId id="478" r:id="rId4"/>
    <p:sldId id="463" r:id="rId5"/>
    <p:sldId id="469" r:id="rId6"/>
    <p:sldId id="470" r:id="rId7"/>
    <p:sldId id="472" r:id="rId8"/>
    <p:sldId id="461" r:id="rId9"/>
    <p:sldId id="473" r:id="rId10"/>
    <p:sldId id="477" r:id="rId11"/>
    <p:sldId id="480" r:id="rId12"/>
    <p:sldId id="483" r:id="rId13"/>
    <p:sldId id="482" r:id="rId14"/>
    <p:sldId id="481" r:id="rId15"/>
    <p:sldId id="484" r:id="rId16"/>
    <p:sldId id="44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6E"/>
    <a:srgbClr val="03535E"/>
    <a:srgbClr val="FFFFFF"/>
    <a:srgbClr val="02353C"/>
    <a:srgbClr val="02505C"/>
    <a:srgbClr val="1E8983"/>
    <a:srgbClr val="B6E5E5"/>
    <a:srgbClr val="3C84A9"/>
    <a:srgbClr val="275289"/>
    <a:srgbClr val="CCE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726" autoAdjust="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outlineViewPr>
    <p:cViewPr>
      <p:scale>
        <a:sx n="33" d="100"/>
        <a:sy n="33" d="100"/>
      </p:scale>
      <p:origin x="0" y="-13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8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06C31-AE1F-448B-8EFF-E0E566D5BD43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27F68-D0F3-42FC-811E-75CD7EE87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20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3FFB4-96B9-B401-FF5E-35A1C788A0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54893B-C670-E909-46D0-0284395ABF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82BD59-27C7-904C-D2C5-7A05C6878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A507CB-AC38-9B06-BC53-F8A2BD0C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5666FA-B19D-B53C-5E73-F02825C67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16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ABD0D5-129A-2AFF-EE46-5D5E72489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62DDE4-61CA-92EB-E674-25D5CA5E77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71E5FC-86FD-5594-F830-EF591CB6C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85AAA6-FFD6-A9F4-48C3-663663E7D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962AA4-4EE2-B854-DD68-41EFB2870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64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F3FC8B1-2316-6402-818A-1678BC8E0A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3D4A7B-B459-1AF2-83AA-A2D870BD7F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44F9E0-DFCB-C715-BA84-990F5A82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004DC7-0234-30D9-8C9A-24993F1C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763D5B-CA6F-DC49-B2D6-F5F7410F3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9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EFE71-F366-8B5A-2033-6ADE0D5DE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960D3D-3FF8-39BB-76BB-6ABE3225F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0737FB-7A95-9854-A74E-965CB88AE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473930-19F9-6100-EF57-CADFFC2EB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3DD229-1CDD-AAEE-020F-A6273C61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2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E6E9C-FE9D-55AD-B8E6-3E17B1F2C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16E190-3AA5-236A-E9E1-75561129B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6AB4BC-7861-E2D3-04F1-1A20FAF6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F119D1-271F-5C46-01AF-952AF084C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3F5FD3-03C7-D971-4EDD-24C8DCD86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7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68713-6710-6833-D795-86773C32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C9F2AA-5247-3624-D7BD-B6337391F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CE7978-E7BF-0000-802F-92271349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59D323-D8E3-CE22-309E-6A3C6F1E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CCA56C-90EA-360D-C7D7-EC57290A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AE4114-3354-F4B9-5C29-79A30C91F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4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B293EE-80EC-2907-9B07-26017FEDE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70FDD7-6016-AC3D-5D8A-2739D7CA7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5AFC55-F50C-2D88-1088-C3D4AE6A1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A879383-8A74-E54E-9EE3-3C4F3742D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29D1B9-E68E-9D20-9FF6-7EDBDF431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6151B9-CF79-8C24-7A6D-3485C060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8A6A4D-3436-6924-4543-F726F3D61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9183BC-C074-A80D-D802-B12883E7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3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F306E-BEB4-2538-CD51-5B68190CB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DE8BFA0-663B-8910-2A31-1944B8B16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7AEB8DC-0ECE-6585-3588-CE410D286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0BEB2A-CD09-CC3D-7E76-E64E3C8B1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3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A99760-5A00-9E98-D797-5F144105F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C2B5773-24AD-3B47-679C-9236C3D9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5EB59C3-8553-FCB8-6CF4-59F914B88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0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36227-77D2-EAFB-B13F-CF228F276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7D3206-D213-287B-E57F-741761AC0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F35B09-CB01-4DF6-CF4C-EC4A64E9F2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3AFAB4-1914-1D23-1803-EAC3B7D1C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37952B-D95B-84B7-6F5E-8CD8F8A54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C2FE48-3332-9716-33CF-D3ED00F0D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8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F8169-27DE-AEEE-D6A6-EAAE22002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F830ACE-5421-A818-F6BA-F3CDA64BA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05B174-33D1-3B19-1672-EB59FF65F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226BE9-798C-9CBA-1D3A-ADE231601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5C45C3-07BC-9D98-9654-A110FD011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CBF554-D330-FD96-7CC0-4DA797ABF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02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57AC6-D3FC-A6BE-209E-64B94E989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56CFDE-3653-29FF-0164-FF0CC3FA0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02C431-4570-BC2B-39D7-811CEAD94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3EFCA-C815-477D-A79F-B252A70DFC7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652111-D6CF-C826-2004-DD7EAA47A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530B65-5051-E88C-EB82-9E43AB108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A2B4C-EC9E-45C4-8914-E2C2B0AE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0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0.png"/><Relationship Id="rId7" Type="http://schemas.openxmlformats.org/officeDocument/2006/relationships/image" Target="../media/image208.sv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7.svg"/><Relationship Id="rId7" Type="http://schemas.openxmlformats.org/officeDocument/2006/relationships/image" Target="../media/image18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7.svg"/><Relationship Id="rId7" Type="http://schemas.openxmlformats.org/officeDocument/2006/relationships/image" Target="../media/image18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7.svg"/><Relationship Id="rId7" Type="http://schemas.openxmlformats.org/officeDocument/2006/relationships/image" Target="../media/image18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F858FB-63FC-74CB-7B59-9F4C77E7B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4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476354-D395-1C26-690D-F560C362E464}"/>
              </a:ext>
            </a:extLst>
          </p:cNvPr>
          <p:cNvSpPr txBox="1"/>
          <p:nvPr/>
        </p:nvSpPr>
        <p:spPr>
          <a:xfrm>
            <a:off x="4543779" y="6035236"/>
            <a:ext cx="2453683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2505C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Тюмень, октябрь </a:t>
            </a:r>
            <a:r>
              <a:rPr lang="ru-RU" sz="1400" dirty="0" smtClean="0">
                <a:solidFill>
                  <a:srgbClr val="02505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2025 </a:t>
            </a:r>
            <a:r>
              <a:rPr lang="ru-RU" sz="1400" dirty="0" smtClean="0">
                <a:solidFill>
                  <a:srgbClr val="02505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г.</a:t>
            </a:r>
            <a:endParaRPr lang="ru-RU" sz="1400" dirty="0">
              <a:solidFill>
                <a:srgbClr val="02505C"/>
              </a:solidFill>
              <a:effectLst/>
              <a:latin typeface="Myriad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EFEC2D-E5C8-DB1C-3F85-24BDFD118046}"/>
              </a:ext>
            </a:extLst>
          </p:cNvPr>
          <p:cNvSpPr txBox="1"/>
          <p:nvPr/>
        </p:nvSpPr>
        <p:spPr>
          <a:xfrm>
            <a:off x="1954415" y="5070045"/>
            <a:ext cx="819626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</a:pPr>
            <a:r>
              <a:rPr lang="ru-RU" sz="1400" b="1" dirty="0" smtClean="0">
                <a:solidFill>
                  <a:srgbClr val="02505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Управления Федеральной</a:t>
            </a:r>
          </a:p>
          <a:p>
            <a:pPr algn="r">
              <a:lnSpc>
                <a:spcPct val="107000"/>
              </a:lnSpc>
            </a:pPr>
            <a:r>
              <a:rPr lang="ru-RU" sz="1400" b="1" dirty="0" smtClean="0">
                <a:solidFill>
                  <a:srgbClr val="02505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антимонопольной службы по Тюменской области</a:t>
            </a:r>
            <a:endParaRPr lang="ru-RU" sz="1400" b="1" dirty="0">
              <a:solidFill>
                <a:srgbClr val="02505C"/>
              </a:solidFill>
              <a:effectLst/>
              <a:latin typeface="Myriad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E67681-774F-6066-A9B5-B8451F8E7F49}"/>
              </a:ext>
            </a:extLst>
          </p:cNvPr>
          <p:cNvSpPr txBox="1"/>
          <p:nvPr/>
        </p:nvSpPr>
        <p:spPr>
          <a:xfrm>
            <a:off x="1954414" y="5653008"/>
            <a:ext cx="8196263" cy="322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smtClean="0">
                <a:solidFill>
                  <a:srgbClr val="02505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Веретенников Игорь Валерьевич</a:t>
            </a:r>
            <a:endParaRPr lang="ru-RU" sz="1400" b="1" dirty="0">
              <a:solidFill>
                <a:srgbClr val="02505C"/>
              </a:solidFill>
              <a:effectLst/>
              <a:latin typeface="Myriad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F544C2B-20E5-41EF-4F88-CF5412DEB734}"/>
              </a:ext>
            </a:extLst>
          </p:cNvPr>
          <p:cNvSpPr/>
          <p:nvPr/>
        </p:nvSpPr>
        <p:spPr>
          <a:xfrm>
            <a:off x="1954416" y="2247987"/>
            <a:ext cx="7331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2505C"/>
                </a:solidFill>
                <a:latin typeface="Myriad Pro" pitchFamily="34" charset="0"/>
              </a:rPr>
              <a:t>Положение о закупках: </a:t>
            </a:r>
            <a:endParaRPr lang="ru-RU" sz="2400" b="1" dirty="0">
              <a:solidFill>
                <a:srgbClr val="02505C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1D25CB0-2274-6664-136D-C38AC89E5755}"/>
              </a:ext>
            </a:extLst>
          </p:cNvPr>
          <p:cNvSpPr/>
          <p:nvPr/>
        </p:nvSpPr>
        <p:spPr>
          <a:xfrm>
            <a:off x="1954416" y="2937102"/>
            <a:ext cx="979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2505C"/>
                </a:solidFill>
                <a:latin typeface="Myriad Pro" pitchFamily="34" charset="0"/>
              </a:rPr>
              <a:t>риски </a:t>
            </a:r>
            <a:r>
              <a:rPr lang="ru-RU" sz="3600" b="1" dirty="0">
                <a:solidFill>
                  <a:srgbClr val="02505C"/>
                </a:solidFill>
                <a:latin typeface="Myriad Pro" pitchFamily="34" charset="0"/>
              </a:rPr>
              <a:t>ограничения </a:t>
            </a:r>
            <a:r>
              <a:rPr lang="ru-RU" sz="3600" b="1" dirty="0" smtClean="0">
                <a:solidFill>
                  <a:srgbClr val="02505C"/>
                </a:solidFill>
                <a:latin typeface="Myriad Pro" pitchFamily="34" charset="0"/>
              </a:rPr>
              <a:t>конкуренции</a:t>
            </a:r>
          </a:p>
          <a:p>
            <a:r>
              <a:rPr lang="ru-RU" sz="3600" b="1" dirty="0" smtClean="0">
                <a:solidFill>
                  <a:srgbClr val="02505C"/>
                </a:solidFill>
                <a:latin typeface="Myriad Pro" pitchFamily="34" charset="0"/>
              </a:rPr>
              <a:t>и </a:t>
            </a:r>
            <a:r>
              <a:rPr lang="ru-RU" sz="3600" b="1" dirty="0">
                <a:solidFill>
                  <a:srgbClr val="02505C"/>
                </a:solidFill>
                <a:latin typeface="Myriad Pro" pitchFamily="34" charset="0"/>
              </a:rPr>
              <a:t>ответственность за нарушение требований антимонопольного законодательства</a:t>
            </a:r>
            <a:endParaRPr lang="ru-RU" sz="2400" dirty="0">
              <a:solidFill>
                <a:srgbClr val="02505C"/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56D9EEC-DB3F-A340-FF90-498AA5F014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4491988"/>
            <a:ext cx="1802921" cy="23660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2" y="189560"/>
            <a:ext cx="4018445" cy="177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3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8764" y="1620570"/>
            <a:ext cx="9291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- запрос коммерческих предложений через электронный магазин «Малый объём закупок» (раздел 22 Положения);</a:t>
            </a:r>
            <a:endParaRPr lang="ru-RU" sz="2400" dirty="0"/>
          </a:p>
          <a:p>
            <a:pPr algn="just"/>
            <a:r>
              <a:rPr lang="ru-RU" sz="2400" dirty="0"/>
              <a:t>- электронный магазин «</a:t>
            </a:r>
            <a:r>
              <a:rPr lang="ru-RU" sz="2400" dirty="0" err="1"/>
              <a:t>Маркетплейс</a:t>
            </a:r>
            <a:r>
              <a:rPr lang="ru-RU" sz="2400" dirty="0"/>
              <a:t>»;</a:t>
            </a:r>
            <a:endParaRPr lang="ru-RU" sz="2400" dirty="0"/>
          </a:p>
          <a:p>
            <a:pPr algn="just"/>
            <a:r>
              <a:rPr lang="ru-RU" sz="2400" dirty="0"/>
              <a:t>- запрос предварительных предложений в электронной форме, участниками которого являются только СМСП;</a:t>
            </a:r>
            <a:endParaRPr lang="ru-RU" sz="2400" dirty="0"/>
          </a:p>
          <a:p>
            <a:pPr algn="just"/>
            <a:r>
              <a:rPr lang="ru-RU" sz="2400" dirty="0"/>
              <a:t>- состязательный отбор в электронной форме, участниками которого являются только СМСП;</a:t>
            </a:r>
            <a:endParaRPr lang="ru-RU" sz="2400" dirty="0"/>
          </a:p>
          <a:p>
            <a:pPr algn="just"/>
            <a:r>
              <a:rPr lang="ru-RU" sz="2400" dirty="0"/>
              <a:t>- закупка малого объема в электронной форме;</a:t>
            </a:r>
            <a:endParaRPr lang="ru-RU" sz="2400" dirty="0"/>
          </a:p>
          <a:p>
            <a:pPr algn="just"/>
            <a:r>
              <a:rPr lang="ru-RU" sz="2400" dirty="0"/>
              <a:t>- закупка в электронном магазине, участниками которой являются только СМСП и др.</a:t>
            </a:r>
            <a:endParaRPr lang="ru-RU" sz="240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740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РАЗДЕЛ ПОЛОЖЕНИЯ: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НЕКОНКУРЕНТНЫЕ ЗАКУПКИ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4">
            <a:extLst>
              <a:ext uri="{FF2B5EF4-FFF2-40B4-BE49-F238E27FC236}">
                <a16:creationId xmlns:a16="http://schemas.microsoft.com/office/drawing/2014/main" id="{1FF45AD6-D696-02CE-3B02-43E5665C4577}"/>
              </a:ext>
            </a:extLst>
          </p:cNvPr>
          <p:cNvSpPr/>
          <p:nvPr/>
        </p:nvSpPr>
        <p:spPr>
          <a:xfrm>
            <a:off x="672284" y="1254064"/>
            <a:ext cx="10084856" cy="4715415"/>
          </a:xfrm>
          <a:prstGeom prst="roundRect">
            <a:avLst/>
          </a:prstGeom>
          <a:noFill/>
          <a:ln w="28575">
            <a:solidFill>
              <a:srgbClr val="0250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7" name="TextBox 16"/>
          <p:cNvSpPr txBox="1"/>
          <p:nvPr/>
        </p:nvSpPr>
        <p:spPr>
          <a:xfrm>
            <a:off x="3152775" y="6290869"/>
            <a:ext cx="4638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ч</a:t>
            </a:r>
            <a:r>
              <a:rPr lang="ru-RU" sz="1100" dirty="0" smtClean="0">
                <a:latin typeface="+mj-lt"/>
              </a:rPr>
              <a:t>. 1 ст. 15 Закона о защите конкуренции</a:t>
            </a:r>
            <a:endParaRPr lang="ru-RU" sz="11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63452" y="6290869"/>
            <a:ext cx="2676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ч</a:t>
            </a:r>
            <a:r>
              <a:rPr lang="ru-RU" sz="1100" dirty="0" smtClean="0">
                <a:latin typeface="+mj-lt"/>
              </a:rPr>
              <a:t>. 1 ст. 17 Закона о защите конкуренции</a:t>
            </a:r>
            <a:endParaRPr lang="ru-RU" sz="1100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902" y="6170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97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29648" y="1192260"/>
            <a:ext cx="91546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Порядок проведения таких неконкурентных закупок хоть и подразумевает участие в закупке одного или нескольких участников, однако, он не соответствует признакам конкурентной закупки, так как:</a:t>
            </a:r>
            <a:endParaRPr lang="ru-RU" sz="2800" dirty="0"/>
          </a:p>
          <a:p>
            <a:pPr algn="just"/>
            <a:r>
              <a:rPr lang="ru-RU" sz="2400" dirty="0"/>
              <a:t>- срок от момента размещения извещения о проведении закупки до даты окончания срока отбора предложений на ЭТП варьируется от 1 до 3 дней, соответственно, на подачу заявок отводится такой же короткий срок, что сужает круг лиц, которые могут участвовать в закупке;</a:t>
            </a:r>
            <a:endParaRPr lang="ru-RU" sz="2800" dirty="0"/>
          </a:p>
          <a:p>
            <a:pPr algn="just"/>
            <a:r>
              <a:rPr lang="ru-RU" sz="2400" dirty="0"/>
              <a:t>- отсутствуют требования к описанию объекта закупки; </a:t>
            </a:r>
            <a:endParaRPr lang="ru-RU" sz="2800" dirty="0"/>
          </a:p>
          <a:p>
            <a:pPr marL="342900" indent="-342900" algn="just">
              <a:buFontTx/>
              <a:buChar char="-"/>
            </a:pPr>
            <a:r>
              <a:rPr lang="ru-RU" sz="2400" dirty="0" smtClean="0"/>
              <a:t>заказчик </a:t>
            </a:r>
            <a:r>
              <a:rPr lang="ru-RU" sz="2400" dirty="0"/>
              <a:t>может </a:t>
            </a:r>
            <a:r>
              <a:rPr lang="ru-RU" sz="2400" dirty="0" smtClean="0"/>
              <a:t>в любое время отказаться </a:t>
            </a:r>
            <a:r>
              <a:rPr lang="ru-RU" sz="2400" dirty="0"/>
              <a:t>от  заключения </a:t>
            </a:r>
            <a:r>
              <a:rPr lang="ru-RU" sz="2400" dirty="0" smtClean="0"/>
              <a:t>договора;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/>
              <a:t>и другие.</a:t>
            </a:r>
            <a:endParaRPr lang="ru-RU" sz="2800" dirty="0"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Отличия от конкурентной закупки 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8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29648" y="1192260"/>
            <a:ext cx="91546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 </a:t>
            </a:r>
            <a:r>
              <a:rPr lang="ru-RU" sz="2400" dirty="0"/>
              <a:t>большинстве случаев, порядок проведения неконкурентных способов, осуществляемых в электронном виде на ЭТП,  содержит условие, согласно которому заказчик </a:t>
            </a:r>
            <a:r>
              <a:rPr lang="ru-RU" sz="2400" dirty="0" smtClean="0"/>
              <a:t>вправе: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/>
              <a:t>проводить </a:t>
            </a:r>
            <a:r>
              <a:rPr lang="ru-RU" sz="2400" dirty="0"/>
              <a:t>с участниками закупки преддоговорные переговоры по снижению цены, улучшению условий исполнения договора, указанных в заявках на участие в закупке, </a:t>
            </a:r>
            <a:endParaRPr lang="ru-RU" sz="2400" dirty="0" smtClean="0"/>
          </a:p>
          <a:p>
            <a:pPr algn="just"/>
            <a:r>
              <a:rPr lang="ru-RU" sz="2400" dirty="0" smtClean="0"/>
              <a:t>- делать запросы </a:t>
            </a:r>
            <a:r>
              <a:rPr lang="ru-RU" sz="2400" dirty="0"/>
              <a:t>у участников закупки окончательного предложения, что в ходе проведения закупки способствует созданию преимущественных условий для конкретного хозяйствующего субъекта по выбору Учреждения, поскольку такие переговоры осуществляются путем переписки участника и заказчика на ЭТП, а не путем специального электронного интерфейса ЭТП, предназначенного для предоставления окончательного ценового предложения.</a:t>
            </a:r>
            <a:endParaRPr lang="ru-RU" sz="3600" dirty="0"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Отличия от конкурентной закупки 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81406" y="1654272"/>
            <a:ext cx="106009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Некоторые из вышеперечисленных вариаций неконкурентных способов закупок содержат условие, позволяющее заключать сделку, если ее лимит </a:t>
            </a:r>
            <a:r>
              <a:rPr lang="ru-RU" sz="2400" b="1" dirty="0"/>
              <a:t>не превышает 20 000 000,00 (двадцать миллионов) рублей, </a:t>
            </a:r>
            <a:endParaRPr lang="ru-RU" sz="2400" b="1" dirty="0" smtClean="0"/>
          </a:p>
          <a:p>
            <a:r>
              <a:rPr lang="ru-RU" sz="2400" b="1" dirty="0" smtClean="0"/>
              <a:t>либо </a:t>
            </a:r>
            <a:r>
              <a:rPr lang="ru-RU" sz="2400" b="1" dirty="0"/>
              <a:t>ограничение по лимиту на одну сделку может вообще отсутствовать, как и ограничение по </a:t>
            </a:r>
            <a:r>
              <a:rPr lang="ru-RU" sz="2400" b="1" dirty="0" err="1"/>
              <a:t>общегодовому</a:t>
            </a:r>
            <a:r>
              <a:rPr lang="ru-RU" sz="2400" b="1" dirty="0"/>
              <a:t> объему закупок, осуществляемых таким способом</a:t>
            </a:r>
            <a:r>
              <a:rPr lang="ru-RU" sz="2400" b="1" dirty="0" smtClean="0"/>
              <a:t>.</a:t>
            </a:r>
          </a:p>
          <a:p>
            <a:pPr algn="just"/>
            <a:r>
              <a:rPr lang="ru-RU" sz="2400" dirty="0" smtClean="0"/>
              <a:t>Случаи</a:t>
            </a:r>
            <a:r>
              <a:rPr lang="ru-RU" sz="2400" dirty="0"/>
              <a:t>, критерии, условия, проведения таких неконкурентных закупок, а также порядок выбора неконкурентного способа закупки, которые бы соответствовали требованиям антимонопольного законодательства РФ</a:t>
            </a:r>
            <a:r>
              <a:rPr lang="ru-RU" sz="2400" dirty="0"/>
              <a:t>,</a:t>
            </a:r>
            <a:r>
              <a:rPr lang="ru-RU" sz="2400" dirty="0"/>
              <a:t> </a:t>
            </a:r>
            <a:endParaRPr lang="ru-RU" sz="2400" dirty="0" smtClean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не установлены</a:t>
            </a:r>
            <a:endParaRPr lang="ru-RU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РАЗДЕЛ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ПОЛОЖЕНИЯ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0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29647" y="1192260"/>
            <a:ext cx="964633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Анализ </a:t>
            </a:r>
            <a:r>
              <a:rPr lang="ru-RU" sz="2400" dirty="0"/>
              <a:t>сведений, отраженных в планах-графиках закупки Учреждений за 2021-2023гг., показывает, что Учреждения осуществляют закупки неконкурентным способом (Электронный магазин, состязательный отбор, закупки малого объема), что составляло </a:t>
            </a:r>
            <a:r>
              <a:rPr lang="ru-RU" sz="2400" b="1" dirty="0"/>
              <a:t> 90 % случаев от общей закупочной деятельности.</a:t>
            </a:r>
            <a:endParaRPr lang="ru-RU" sz="3200" dirty="0"/>
          </a:p>
          <a:p>
            <a:r>
              <a:rPr lang="ru-RU" sz="2400" dirty="0"/>
              <a:t>Заключаются такие договоры, как:</a:t>
            </a:r>
            <a:endParaRPr lang="ru-RU" sz="3200" dirty="0"/>
          </a:p>
          <a:p>
            <a:r>
              <a:rPr lang="ru-RU" sz="2400" dirty="0"/>
              <a:t>- договор на поставку оборудования для пищеблока на сумму 962 783 руб.;</a:t>
            </a:r>
            <a:endParaRPr lang="ru-RU" sz="3200" dirty="0"/>
          </a:p>
          <a:p>
            <a:r>
              <a:rPr lang="ru-RU" sz="2400" dirty="0"/>
              <a:t>- договор на оказание </a:t>
            </a:r>
            <a:r>
              <a:rPr lang="ru-RU" sz="2400" dirty="0" err="1"/>
              <a:t>клининговых</a:t>
            </a:r>
            <a:r>
              <a:rPr lang="ru-RU" sz="2400" dirty="0"/>
              <a:t> услуг  на сумму 450 945  руб.;</a:t>
            </a:r>
            <a:endParaRPr lang="ru-RU" sz="3200" dirty="0"/>
          </a:p>
          <a:p>
            <a:r>
              <a:rPr lang="ru-RU" sz="2400" dirty="0"/>
              <a:t>- договор на выполнение работ по ремонту помещения столовой на сумму 18 798 147 руб.;</a:t>
            </a:r>
            <a:endParaRPr lang="ru-RU" sz="3200" dirty="0"/>
          </a:p>
          <a:p>
            <a:r>
              <a:rPr lang="ru-RU" sz="2400" dirty="0"/>
              <a:t>- договор на оказание услуг по обеспечению питания детей на сумму 1 248 750  руб.;</a:t>
            </a:r>
            <a:endParaRPr lang="ru-RU" sz="3200" dirty="0"/>
          </a:p>
          <a:p>
            <a:r>
              <a:rPr lang="ru-RU" sz="2400" dirty="0"/>
              <a:t>- договор на поставку ученической мебели на сумму 962 460 руб., и др</a:t>
            </a:r>
            <a:r>
              <a:rPr lang="ru-RU" sz="2400" dirty="0" smtClean="0"/>
              <a:t>.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Анализ закупочной деятельности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7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29648" y="1192260"/>
            <a:ext cx="9154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Выводы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2968" y="1491810"/>
            <a:ext cx="1064862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Необоснованный выбор неконкурентного способа закупки влечет риски:</a:t>
            </a:r>
          </a:p>
          <a:p>
            <a:pPr marL="285750" indent="-285750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Злоупотребление правом при осуществлении закупок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Ограничение конкуренции на конкурентных товарных рынках</a:t>
            </a:r>
          </a:p>
          <a:p>
            <a:pPr marL="285750" indent="-285750"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Сговор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между заказчиком и поставщиком (подрядчиком)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Неэффективное расходование средств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Наличие коррупционной составляющей 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Административная ответственность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Уголовная ответственность</a:t>
            </a:r>
          </a:p>
          <a:p>
            <a:pPr marL="285750" indent="-285750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07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9A430F2-997A-904C-3C3A-6FE90A8A8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743" cy="6858000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0A2D7CE3-926F-0015-8DD1-064E50F8D362}"/>
              </a:ext>
            </a:extLst>
          </p:cNvPr>
          <p:cNvSpPr/>
          <p:nvPr/>
        </p:nvSpPr>
        <p:spPr>
          <a:xfrm>
            <a:off x="2123872" y="1892837"/>
            <a:ext cx="3230805" cy="3351504"/>
          </a:xfrm>
          <a:prstGeom prst="roundRect">
            <a:avLst/>
          </a:prstGeom>
          <a:noFill/>
          <a:ln w="38100">
            <a:solidFill>
              <a:srgbClr val="0071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44D206-4D2B-A2D4-430F-F200E8EAB62F}"/>
              </a:ext>
            </a:extLst>
          </p:cNvPr>
          <p:cNvSpPr txBox="1"/>
          <p:nvPr/>
        </p:nvSpPr>
        <p:spPr>
          <a:xfrm>
            <a:off x="2955692" y="4730897"/>
            <a:ext cx="1567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A5265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ВКОНТАКТЕ</a:t>
            </a:r>
            <a:endParaRPr lang="ru-RU" b="1" dirty="0">
              <a:solidFill>
                <a:srgbClr val="0A526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D7AD2A-DE16-70CB-5D20-379319748DBB}"/>
              </a:ext>
            </a:extLst>
          </p:cNvPr>
          <p:cNvSpPr txBox="1"/>
          <p:nvPr/>
        </p:nvSpPr>
        <p:spPr>
          <a:xfrm>
            <a:off x="7258995" y="4730897"/>
            <a:ext cx="20707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A5265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САЙТ</a:t>
            </a:r>
            <a:endParaRPr lang="ru-RU" b="1" dirty="0">
              <a:solidFill>
                <a:srgbClr val="0A5265"/>
              </a:solidFill>
            </a:endParaRPr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id="{14732277-D22E-1D93-C49F-F9D9D0904FE7}"/>
              </a:ext>
            </a:extLst>
          </p:cNvPr>
          <p:cNvSpPr/>
          <p:nvPr/>
        </p:nvSpPr>
        <p:spPr>
          <a:xfrm>
            <a:off x="3351705" y="1210861"/>
            <a:ext cx="775134" cy="438175"/>
          </a:xfrm>
          <a:custGeom>
            <a:avLst/>
            <a:gdLst>
              <a:gd name="connsiteX0" fmla="*/ 276167 w 473888"/>
              <a:gd name="connsiteY0" fmla="*/ 65521 h 267884"/>
              <a:gd name="connsiteX1" fmla="*/ 276357 w 473888"/>
              <a:gd name="connsiteY1" fmla="*/ 104288 h 267884"/>
              <a:gd name="connsiteX2" fmla="*/ 279500 w 473888"/>
              <a:gd name="connsiteY2" fmla="*/ 120195 h 267884"/>
              <a:gd name="connsiteX3" fmla="*/ 299884 w 473888"/>
              <a:gd name="connsiteY3" fmla="*/ 123719 h 267884"/>
              <a:gd name="connsiteX4" fmla="*/ 328078 w 473888"/>
              <a:gd name="connsiteY4" fmla="*/ 86762 h 267884"/>
              <a:gd name="connsiteX5" fmla="*/ 358558 w 473888"/>
              <a:gd name="connsiteY5" fmla="*/ 25802 h 267884"/>
              <a:gd name="connsiteX6" fmla="*/ 384275 w 473888"/>
              <a:gd name="connsiteY6" fmla="*/ 8848 h 267884"/>
              <a:gd name="connsiteX7" fmla="*/ 450665 w 473888"/>
              <a:gd name="connsiteY7" fmla="*/ 8943 h 267884"/>
              <a:gd name="connsiteX8" fmla="*/ 465524 w 473888"/>
              <a:gd name="connsiteY8" fmla="*/ 11038 h 267884"/>
              <a:gd name="connsiteX9" fmla="*/ 473048 w 473888"/>
              <a:gd name="connsiteY9" fmla="*/ 23897 h 267884"/>
              <a:gd name="connsiteX10" fmla="*/ 456094 w 473888"/>
              <a:gd name="connsiteY10" fmla="*/ 60568 h 267884"/>
              <a:gd name="connsiteX11" fmla="*/ 407135 w 473888"/>
              <a:gd name="connsiteY11" fmla="*/ 128196 h 267884"/>
              <a:gd name="connsiteX12" fmla="*/ 410945 w 473888"/>
              <a:gd name="connsiteY12" fmla="*/ 173440 h 267884"/>
              <a:gd name="connsiteX13" fmla="*/ 459142 w 473888"/>
              <a:gd name="connsiteY13" fmla="*/ 223636 h 267884"/>
              <a:gd name="connsiteX14" fmla="*/ 469810 w 473888"/>
              <a:gd name="connsiteY14" fmla="*/ 239353 h 267884"/>
              <a:gd name="connsiteX15" fmla="*/ 453522 w 473888"/>
              <a:gd name="connsiteY15" fmla="*/ 267832 h 267884"/>
              <a:gd name="connsiteX16" fmla="*/ 392372 w 473888"/>
              <a:gd name="connsiteY16" fmla="*/ 267832 h 267884"/>
              <a:gd name="connsiteX17" fmla="*/ 344747 w 473888"/>
              <a:gd name="connsiteY17" fmla="*/ 247068 h 267884"/>
              <a:gd name="connsiteX18" fmla="*/ 316076 w 473888"/>
              <a:gd name="connsiteY18" fmla="*/ 216207 h 267884"/>
              <a:gd name="connsiteX19" fmla="*/ 303503 w 473888"/>
              <a:gd name="connsiteY19" fmla="*/ 206968 h 267884"/>
              <a:gd name="connsiteX20" fmla="*/ 286358 w 473888"/>
              <a:gd name="connsiteY20" fmla="*/ 211254 h 267884"/>
              <a:gd name="connsiteX21" fmla="*/ 277500 w 473888"/>
              <a:gd name="connsiteY21" fmla="*/ 238400 h 267884"/>
              <a:gd name="connsiteX22" fmla="*/ 275976 w 473888"/>
              <a:gd name="connsiteY22" fmla="*/ 252783 h 267884"/>
              <a:gd name="connsiteX23" fmla="*/ 261974 w 473888"/>
              <a:gd name="connsiteY23" fmla="*/ 266594 h 267884"/>
              <a:gd name="connsiteX24" fmla="*/ 116813 w 473888"/>
              <a:gd name="connsiteY24" fmla="*/ 215635 h 267884"/>
              <a:gd name="connsiteX25" fmla="*/ 38518 w 473888"/>
              <a:gd name="connsiteY25" fmla="*/ 101812 h 267884"/>
              <a:gd name="connsiteX26" fmla="*/ 3466 w 473888"/>
              <a:gd name="connsiteY26" fmla="*/ 30565 h 267884"/>
              <a:gd name="connsiteX27" fmla="*/ 323 w 473888"/>
              <a:gd name="connsiteY27" fmla="*/ 21992 h 267884"/>
              <a:gd name="connsiteX28" fmla="*/ 7847 w 473888"/>
              <a:gd name="connsiteY28" fmla="*/ 10467 h 267884"/>
              <a:gd name="connsiteX29" fmla="*/ 87191 w 473888"/>
              <a:gd name="connsiteY29" fmla="*/ 10467 h 267884"/>
              <a:gd name="connsiteX30" fmla="*/ 101288 w 473888"/>
              <a:gd name="connsiteY30" fmla="*/ 24659 h 267884"/>
              <a:gd name="connsiteX31" fmla="*/ 127481 w 473888"/>
              <a:gd name="connsiteY31" fmla="*/ 77618 h 267884"/>
              <a:gd name="connsiteX32" fmla="*/ 152723 w 473888"/>
              <a:gd name="connsiteY32" fmla="*/ 116004 h 267884"/>
              <a:gd name="connsiteX33" fmla="*/ 166248 w 473888"/>
              <a:gd name="connsiteY33" fmla="*/ 128196 h 267884"/>
              <a:gd name="connsiteX34" fmla="*/ 180250 w 473888"/>
              <a:gd name="connsiteY34" fmla="*/ 124100 h 267884"/>
              <a:gd name="connsiteX35" fmla="*/ 184346 w 473888"/>
              <a:gd name="connsiteY35" fmla="*/ 111813 h 267884"/>
              <a:gd name="connsiteX36" fmla="*/ 184346 w 473888"/>
              <a:gd name="connsiteY36" fmla="*/ 41804 h 267884"/>
              <a:gd name="connsiteX37" fmla="*/ 164248 w 473888"/>
              <a:gd name="connsiteY37" fmla="*/ 18468 h 267884"/>
              <a:gd name="connsiteX38" fmla="*/ 161581 w 473888"/>
              <a:gd name="connsiteY38" fmla="*/ 8848 h 267884"/>
              <a:gd name="connsiteX39" fmla="*/ 182060 w 473888"/>
              <a:gd name="connsiteY39" fmla="*/ 85 h 267884"/>
              <a:gd name="connsiteX40" fmla="*/ 256355 w 473888"/>
              <a:gd name="connsiteY40" fmla="*/ 85 h 267884"/>
              <a:gd name="connsiteX41" fmla="*/ 275786 w 473888"/>
              <a:gd name="connsiteY41" fmla="*/ 23135 h 267884"/>
              <a:gd name="connsiteX42" fmla="*/ 275786 w 473888"/>
              <a:gd name="connsiteY42" fmla="*/ 65902 h 267884"/>
              <a:gd name="connsiteX43" fmla="*/ 275786 w 473888"/>
              <a:gd name="connsiteY43" fmla="*/ 65902 h 267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73888" h="267884">
                <a:moveTo>
                  <a:pt x="276167" y="65521"/>
                </a:moveTo>
                <a:cubicBezTo>
                  <a:pt x="276167" y="78475"/>
                  <a:pt x="275881" y="91429"/>
                  <a:pt x="276357" y="104288"/>
                </a:cubicBezTo>
                <a:cubicBezTo>
                  <a:pt x="276548" y="109622"/>
                  <a:pt x="277500" y="115242"/>
                  <a:pt x="279500" y="120195"/>
                </a:cubicBezTo>
                <a:cubicBezTo>
                  <a:pt x="284072" y="130863"/>
                  <a:pt x="292454" y="132482"/>
                  <a:pt x="299884" y="123719"/>
                </a:cubicBezTo>
                <a:cubicBezTo>
                  <a:pt x="309980" y="111908"/>
                  <a:pt x="320363" y="100002"/>
                  <a:pt x="328078" y="86762"/>
                </a:cubicBezTo>
                <a:cubicBezTo>
                  <a:pt x="339508" y="67141"/>
                  <a:pt x="349033" y="46376"/>
                  <a:pt x="358558" y="25802"/>
                </a:cubicBezTo>
                <a:cubicBezTo>
                  <a:pt x="365416" y="11134"/>
                  <a:pt x="367797" y="8848"/>
                  <a:pt x="384275" y="8848"/>
                </a:cubicBezTo>
                <a:cubicBezTo>
                  <a:pt x="406373" y="8848"/>
                  <a:pt x="428567" y="8752"/>
                  <a:pt x="450665" y="8943"/>
                </a:cubicBezTo>
                <a:cubicBezTo>
                  <a:pt x="455618" y="8943"/>
                  <a:pt x="460666" y="9800"/>
                  <a:pt x="465524" y="11038"/>
                </a:cubicBezTo>
                <a:cubicBezTo>
                  <a:pt x="472382" y="12848"/>
                  <a:pt x="475525" y="17515"/>
                  <a:pt x="473048" y="23897"/>
                </a:cubicBezTo>
                <a:cubicBezTo>
                  <a:pt x="468191" y="36470"/>
                  <a:pt x="463523" y="49519"/>
                  <a:pt x="456094" y="60568"/>
                </a:cubicBezTo>
                <a:cubicBezTo>
                  <a:pt x="440663" y="83714"/>
                  <a:pt x="423709" y="105717"/>
                  <a:pt x="407135" y="128196"/>
                </a:cubicBezTo>
                <a:cubicBezTo>
                  <a:pt x="391800" y="149056"/>
                  <a:pt x="392562" y="155056"/>
                  <a:pt x="410945" y="173440"/>
                </a:cubicBezTo>
                <a:cubicBezTo>
                  <a:pt x="427424" y="189823"/>
                  <a:pt x="443330" y="206682"/>
                  <a:pt x="459142" y="223636"/>
                </a:cubicBezTo>
                <a:cubicBezTo>
                  <a:pt x="463428" y="228208"/>
                  <a:pt x="466476" y="234019"/>
                  <a:pt x="469810" y="239353"/>
                </a:cubicBezTo>
                <a:cubicBezTo>
                  <a:pt x="477335" y="251735"/>
                  <a:pt x="472953" y="268785"/>
                  <a:pt x="453522" y="267832"/>
                </a:cubicBezTo>
                <a:cubicBezTo>
                  <a:pt x="433234" y="266785"/>
                  <a:pt x="412755" y="266975"/>
                  <a:pt x="392372" y="267832"/>
                </a:cubicBezTo>
                <a:cubicBezTo>
                  <a:pt x="372845" y="268594"/>
                  <a:pt x="357605" y="260974"/>
                  <a:pt x="344747" y="247068"/>
                </a:cubicBezTo>
                <a:cubicBezTo>
                  <a:pt x="335222" y="236781"/>
                  <a:pt x="325887" y="226303"/>
                  <a:pt x="316076" y="216207"/>
                </a:cubicBezTo>
                <a:cubicBezTo>
                  <a:pt x="312457" y="212492"/>
                  <a:pt x="308075" y="209349"/>
                  <a:pt x="303503" y="206968"/>
                </a:cubicBezTo>
                <a:cubicBezTo>
                  <a:pt x="296360" y="203158"/>
                  <a:pt x="291407" y="204682"/>
                  <a:pt x="286358" y="211254"/>
                </a:cubicBezTo>
                <a:cubicBezTo>
                  <a:pt x="280358" y="219255"/>
                  <a:pt x="278643" y="228685"/>
                  <a:pt x="277500" y="238400"/>
                </a:cubicBezTo>
                <a:cubicBezTo>
                  <a:pt x="276929" y="243163"/>
                  <a:pt x="276643" y="248020"/>
                  <a:pt x="275976" y="252783"/>
                </a:cubicBezTo>
                <a:cubicBezTo>
                  <a:pt x="274738" y="261451"/>
                  <a:pt x="270737" y="265737"/>
                  <a:pt x="261974" y="266594"/>
                </a:cubicBezTo>
                <a:cubicBezTo>
                  <a:pt x="205682" y="272309"/>
                  <a:pt x="156723" y="256402"/>
                  <a:pt x="116813" y="215635"/>
                </a:cubicBezTo>
                <a:cubicBezTo>
                  <a:pt x="84143" y="182203"/>
                  <a:pt x="60235" y="142674"/>
                  <a:pt x="38518" y="101812"/>
                </a:cubicBezTo>
                <a:cubicBezTo>
                  <a:pt x="26135" y="78380"/>
                  <a:pt x="14991" y="54377"/>
                  <a:pt x="3466" y="30565"/>
                </a:cubicBezTo>
                <a:cubicBezTo>
                  <a:pt x="2132" y="27802"/>
                  <a:pt x="989" y="24945"/>
                  <a:pt x="323" y="21992"/>
                </a:cubicBezTo>
                <a:cubicBezTo>
                  <a:pt x="-1011" y="15896"/>
                  <a:pt x="1847" y="10562"/>
                  <a:pt x="7847" y="10467"/>
                </a:cubicBezTo>
                <a:cubicBezTo>
                  <a:pt x="34327" y="9991"/>
                  <a:pt x="60806" y="9800"/>
                  <a:pt x="87191" y="10467"/>
                </a:cubicBezTo>
                <a:cubicBezTo>
                  <a:pt x="94811" y="10657"/>
                  <a:pt x="98240" y="18182"/>
                  <a:pt x="101288" y="24659"/>
                </a:cubicBezTo>
                <a:cubicBezTo>
                  <a:pt x="109860" y="42376"/>
                  <a:pt x="117956" y="60378"/>
                  <a:pt x="127481" y="77618"/>
                </a:cubicBezTo>
                <a:cubicBezTo>
                  <a:pt x="134911" y="90953"/>
                  <a:pt x="143769" y="103526"/>
                  <a:pt x="152723" y="116004"/>
                </a:cubicBezTo>
                <a:cubicBezTo>
                  <a:pt x="156152" y="120862"/>
                  <a:pt x="161200" y="124862"/>
                  <a:pt x="166248" y="128196"/>
                </a:cubicBezTo>
                <a:cubicBezTo>
                  <a:pt x="172344" y="132196"/>
                  <a:pt x="176726" y="130672"/>
                  <a:pt x="180250" y="124100"/>
                </a:cubicBezTo>
                <a:cubicBezTo>
                  <a:pt x="182250" y="120290"/>
                  <a:pt x="183774" y="116004"/>
                  <a:pt x="184346" y="111813"/>
                </a:cubicBezTo>
                <a:cubicBezTo>
                  <a:pt x="187870" y="88477"/>
                  <a:pt x="187965" y="65140"/>
                  <a:pt x="184346" y="41804"/>
                </a:cubicBezTo>
                <a:cubicBezTo>
                  <a:pt x="182536" y="29898"/>
                  <a:pt x="176345" y="21706"/>
                  <a:pt x="164248" y="18468"/>
                </a:cubicBezTo>
                <a:cubicBezTo>
                  <a:pt x="156342" y="16372"/>
                  <a:pt x="156056" y="14944"/>
                  <a:pt x="161581" y="8848"/>
                </a:cubicBezTo>
                <a:cubicBezTo>
                  <a:pt x="167105" y="2656"/>
                  <a:pt x="174059" y="85"/>
                  <a:pt x="182060" y="85"/>
                </a:cubicBezTo>
                <a:cubicBezTo>
                  <a:pt x="206825" y="85"/>
                  <a:pt x="231590" y="-106"/>
                  <a:pt x="256355" y="85"/>
                </a:cubicBezTo>
                <a:cubicBezTo>
                  <a:pt x="268832" y="180"/>
                  <a:pt x="275595" y="8371"/>
                  <a:pt x="275786" y="23135"/>
                </a:cubicBezTo>
                <a:cubicBezTo>
                  <a:pt x="275976" y="37423"/>
                  <a:pt x="275786" y="51615"/>
                  <a:pt x="275786" y="65902"/>
                </a:cubicBezTo>
                <a:lnTo>
                  <a:pt x="275786" y="65902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69B38D6-B8C8-5E56-13A3-F9229D0D9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021957" y="1135715"/>
            <a:ext cx="588465" cy="588465"/>
          </a:xfrm>
          <a:prstGeom prst="rect">
            <a:avLst/>
          </a:prstGeom>
        </p:spPr>
      </p:pic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894BA976-8D32-5A90-5C7A-0BDBC9890977}"/>
              </a:ext>
            </a:extLst>
          </p:cNvPr>
          <p:cNvSpPr/>
          <p:nvPr/>
        </p:nvSpPr>
        <p:spPr>
          <a:xfrm>
            <a:off x="6678945" y="1892837"/>
            <a:ext cx="3230805" cy="3351504"/>
          </a:xfrm>
          <a:prstGeom prst="roundRect">
            <a:avLst/>
          </a:prstGeom>
          <a:noFill/>
          <a:ln w="38100">
            <a:solidFill>
              <a:srgbClr val="0071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975" y="2310874"/>
            <a:ext cx="2370595" cy="237059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893" y="2335588"/>
            <a:ext cx="2370595" cy="237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757612" y="870540"/>
            <a:ext cx="10080171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Частью 1 статьи 17 Федерального закона от 26.07.2006 № 135-ФЗ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«О защите конкуренции»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BB1964-383C-14F3-3CC5-E6B7377D3BFE}"/>
              </a:ext>
            </a:extLst>
          </p:cNvPr>
          <p:cNvSpPr txBox="1"/>
          <p:nvPr/>
        </p:nvSpPr>
        <p:spPr>
          <a:xfrm>
            <a:off x="757612" y="2173227"/>
            <a:ext cx="1086086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запрещаются действия, которые приводят или могут привести к недопущению, ограничению или устранению конкуренции при проведении торгов, запроса котировок цен на товары, запроса предложений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3DAD4A-D45A-080D-0862-DC1F74951F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35703" y="5285933"/>
            <a:ext cx="2758395" cy="6604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612" y="4005782"/>
            <a:ext cx="10931879" cy="2343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Указанное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распространяется на все закупки </a:t>
            </a: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товаров, работ, услуг, осуществляемые в соответствии с Федеральным законом от 18 июля 2011 года № 223-ФЗ «О закупках товаров, работ, услуг отдельными видами юридических лиц»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F073BE-1B87-532E-D231-7217F44F18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94" y="9390"/>
            <a:ext cx="3161206" cy="14371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F073BE-1B87-532E-D231-7217F44F18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94" y="0"/>
            <a:ext cx="3161206" cy="14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76952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757612" y="870540"/>
            <a:ext cx="100801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Частью </a:t>
            </a: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статьи 17 Федерального закона от 26.07.2006 № 135-ФЗ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«О защите конкуренции»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3DAD4A-D45A-080D-0862-DC1F74951F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35703" y="5285933"/>
            <a:ext cx="2758395" cy="6604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F073BE-1B87-532E-D231-7217F44F18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94" y="9390"/>
            <a:ext cx="3161206" cy="14371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F073BE-1B87-532E-D231-7217F44F18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94" y="0"/>
            <a:ext cx="3161206" cy="14371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7612" y="1948399"/>
            <a:ext cx="104823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апрещаются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иные соглашения между хозяйствующими субъектами если установлено, что такие соглашения приводят или могут привести к ограничению конкуренции.</a:t>
            </a:r>
          </a:p>
          <a:p>
            <a:pPr algn="just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таким соглашениям могут быть отнесены, в частности,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соглашения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том числе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соглашения о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создании другим хозяйствующим субъектам препятствий доступу на товарный рынок или выходу из товарного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рынка</a:t>
            </a:r>
          </a:p>
          <a:p>
            <a:pPr algn="just"/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Ч.</a:t>
            </a:r>
            <a:r>
              <a:rPr lang="ru-RU" sz="28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2 ст. 14.32 КоАП РФ административный штраф до 50% от НМЦД</a:t>
            </a:r>
            <a:endParaRPr lang="ru-RU" sz="2800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7EC0821-009D-E00D-898B-951A1591FE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/>
          <a:stretch/>
        </p:blipFill>
        <p:spPr>
          <a:xfrm rot="10800000">
            <a:off x="0" y="0"/>
            <a:ext cx="12207370" cy="6860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2E0E5D-C149-DB7F-1B78-A5CE4AE38AA5}"/>
              </a:ext>
            </a:extLst>
          </p:cNvPr>
          <p:cNvSpPr txBox="1"/>
          <p:nvPr/>
        </p:nvSpPr>
        <p:spPr>
          <a:xfrm>
            <a:off x="454289" y="279133"/>
            <a:ext cx="9013905" cy="1014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ПОЛОЖЕНИЕ О ЗАКУПКЕ С УЧЕТОМ ТРЕБОВАНИЙ АНТИМОНОПОЛЬНОГО ЗАКОНОДАТЕЛЬСТВА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9BAE87A-E06D-1948-0EA3-C3A6723C42EB}"/>
              </a:ext>
            </a:extLst>
          </p:cNvPr>
          <p:cNvSpPr/>
          <p:nvPr/>
        </p:nvSpPr>
        <p:spPr>
          <a:xfrm>
            <a:off x="1492460" y="1841766"/>
            <a:ext cx="4207387" cy="14096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Установить критерии </a:t>
            </a:r>
            <a:r>
              <a:rPr lang="ru-RU" sz="2000" b="1" dirty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выбора заказчиком способа </a:t>
            </a: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закупки (конкурентная / неконкурентная) 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51EFBD7-75D6-3947-4342-709F01CA019F}"/>
              </a:ext>
            </a:extLst>
          </p:cNvPr>
          <p:cNvSpPr/>
          <p:nvPr/>
        </p:nvSpPr>
        <p:spPr>
          <a:xfrm>
            <a:off x="898172" y="5127278"/>
            <a:ext cx="5580620" cy="1065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Предусмотреть исчерпывающий </a:t>
            </a:r>
            <a:r>
              <a:rPr lang="ru-RU" sz="2000" b="1" dirty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оснований для заключения </a:t>
            </a: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договора</a:t>
            </a:r>
          </a:p>
          <a:p>
            <a:pPr algn="ctr">
              <a:lnSpc>
                <a:spcPct val="107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единственным поставщиком  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FF45AD6-D696-02CE-3B02-43E5665C4577}"/>
              </a:ext>
            </a:extLst>
          </p:cNvPr>
          <p:cNvSpPr/>
          <p:nvPr/>
        </p:nvSpPr>
        <p:spPr>
          <a:xfrm>
            <a:off x="1435329" y="1830927"/>
            <a:ext cx="4444654" cy="1409617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2FB964EF-DF7D-3FAB-D9BD-FCA174C48F16}"/>
              </a:ext>
            </a:extLst>
          </p:cNvPr>
          <p:cNvSpPr/>
          <p:nvPr/>
        </p:nvSpPr>
        <p:spPr>
          <a:xfrm>
            <a:off x="898172" y="5081201"/>
            <a:ext cx="5580620" cy="1418668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" name="Google Shape;229;p34">
            <a:extLst>
              <a:ext uri="{FF2B5EF4-FFF2-40B4-BE49-F238E27FC236}">
                <a16:creationId xmlns:a16="http://schemas.microsoft.com/office/drawing/2014/main" id="{5D9FD186-A8BC-4BDD-3D22-30D36225F07E}"/>
              </a:ext>
            </a:extLst>
          </p:cNvPr>
          <p:cNvCxnSpPr>
            <a:cxnSpLocks/>
          </p:cNvCxnSpPr>
          <p:nvPr/>
        </p:nvCxnSpPr>
        <p:spPr>
          <a:xfrm>
            <a:off x="454290" y="2130251"/>
            <a:ext cx="0" cy="4727749"/>
          </a:xfrm>
          <a:prstGeom prst="straightConnector1">
            <a:avLst/>
          </a:pr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CC04C588-01B4-5E79-2364-3D061B6039FC}"/>
              </a:ext>
            </a:extLst>
          </p:cNvPr>
          <p:cNvSpPr/>
          <p:nvPr/>
        </p:nvSpPr>
        <p:spPr>
          <a:xfrm>
            <a:off x="3443424" y="3005310"/>
            <a:ext cx="328390" cy="511822"/>
          </a:xfrm>
          <a:prstGeom prst="downArrow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: скругленные углы 14">
            <a:extLst>
              <a:ext uri="{FF2B5EF4-FFF2-40B4-BE49-F238E27FC236}">
                <a16:creationId xmlns:a16="http://schemas.microsoft.com/office/drawing/2014/main" id="{1FF45AD6-D696-02CE-3B02-43E5665C4577}"/>
              </a:ext>
            </a:extLst>
          </p:cNvPr>
          <p:cNvSpPr/>
          <p:nvPr/>
        </p:nvSpPr>
        <p:spPr>
          <a:xfrm>
            <a:off x="1739499" y="3743677"/>
            <a:ext cx="3836314" cy="705829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9BAE87A-E06D-1948-0EA3-C3A6723C42EB}"/>
              </a:ext>
            </a:extLst>
          </p:cNvPr>
          <p:cNvSpPr/>
          <p:nvPr/>
        </p:nvSpPr>
        <p:spPr>
          <a:xfrm>
            <a:off x="1542496" y="3683693"/>
            <a:ext cx="4230319" cy="7509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Отдавать преимущество конкурентной закупке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: вниз 16">
            <a:extLst>
              <a:ext uri="{FF2B5EF4-FFF2-40B4-BE49-F238E27FC236}">
                <a16:creationId xmlns:a16="http://schemas.microsoft.com/office/drawing/2014/main" id="{CC04C588-01B4-5E79-2364-3D061B6039FC}"/>
              </a:ext>
            </a:extLst>
          </p:cNvPr>
          <p:cNvSpPr/>
          <p:nvPr/>
        </p:nvSpPr>
        <p:spPr>
          <a:xfrm>
            <a:off x="3443424" y="4457707"/>
            <a:ext cx="328390" cy="511822"/>
          </a:xfrm>
          <a:prstGeom prst="downArrow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6323864" y="1651644"/>
            <a:ext cx="559671" cy="4848225"/>
          </a:xfrm>
          <a:prstGeom prst="rightBrac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9BAE87A-E06D-1948-0EA3-C3A6723C42EB}"/>
              </a:ext>
            </a:extLst>
          </p:cNvPr>
          <p:cNvSpPr/>
          <p:nvPr/>
        </p:nvSpPr>
        <p:spPr>
          <a:xfrm>
            <a:off x="7353034" y="1895379"/>
            <a:ext cx="4230319" cy="46974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ОБРАТНОЕ: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20574" y="2381915"/>
            <a:ext cx="477558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обеспечит открытость и прозрачность закупочной деятельности</a:t>
            </a:r>
          </a:p>
          <a:p>
            <a:pPr>
              <a:spcAft>
                <a:spcPts val="12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приведет к лишению потенциальных поставщиков возможности принять участие в торгах </a:t>
            </a: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скажется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обеспечении конкуренции и формировании конкурентного товарного рынка</a:t>
            </a: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быть охарактеризовано как коррупционное проявление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6997502" y="2249268"/>
            <a:ext cx="2113" cy="1838077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997503" y="2155043"/>
            <a:ext cx="341128" cy="113275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7902" y="-1496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848495" y="1548884"/>
            <a:ext cx="1077509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 возможности 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осуществления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антимонопольного контроля</a:t>
            </a:r>
          </a:p>
          <a:p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отношении неправомерно осуществляемых закупок у единственного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поставщика</a:t>
            </a:r>
          </a:p>
          <a:p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соответствии с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положением 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закупке</a:t>
            </a:r>
          </a:p>
          <a:p>
            <a:endParaRPr lang="ru-RU" sz="1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АС ЗСО от 12.05.2023 по делу №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А70-18212/2022,</a:t>
            </a:r>
          </a:p>
          <a:p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АС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ЗСО от 19.01.2022 по делу № А46-7489/2021, АС ДО от 20.08.2021г. по делу № А04-7496/2020,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ВС РФ от 16.09.2021 по делу № 306-ЭС21-11589 (дело А57-6792/2020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3DAD4A-D45A-080D-0862-DC1F74951F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35703" y="5285933"/>
            <a:ext cx="2758395" cy="660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848496" y="252323"/>
            <a:ext cx="6837405" cy="67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СУДЕБНАЯ ПРАКТИКА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848495" y="4064695"/>
            <a:ext cx="104455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 законности и обоснованности решений Тюменского УФАС России о признании нарушения ч. 1 ст. 17 Закона о защите конкуренции и выдачи соответствующих предписаний</a:t>
            </a:r>
            <a:endParaRPr lang="ru-RU" sz="1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0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решение АС ТО от 19.02.2024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по делу №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А70-26174/2023, </a:t>
            </a:r>
          </a:p>
          <a:p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АС ЗСО от 12.05.2023 по делу № </a:t>
            </a:r>
            <a:r>
              <a:rPr lang="ru-RU" sz="2000" dirty="0" smtClean="0"/>
              <a:t>А70-18212/2022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27902" y="0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9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1112106" y="1367479"/>
            <a:ext cx="978655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Избрание </a:t>
            </a:r>
            <a:r>
              <a:rPr lang="ru-RU" sz="2400" dirty="0"/>
              <a:t>заказчиком способа закупки, который повлек за собой необоснованное ограничение круга потенциальных участников, нарушает принципы осуществления закупочной деятельности и положения законодательства о защите </a:t>
            </a:r>
            <a:r>
              <a:rPr lang="ru-RU" sz="2400" dirty="0" smtClean="0"/>
              <a:t>конкуренции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Закрепленные заказчиком в Положении о закупке условия, позволяющие осуществлять закупку у </a:t>
            </a:r>
            <a:r>
              <a:rPr lang="ru-RU" sz="2400" dirty="0" smtClean="0"/>
              <a:t>единственного поставщика </a:t>
            </a:r>
            <a:r>
              <a:rPr lang="ru-RU" sz="2400" dirty="0"/>
              <a:t>во всех случаях и при любых потребностях без проведения конкурентных процедур, независимо от наличия конкурентного </a:t>
            </a:r>
            <a:r>
              <a:rPr lang="ru-RU" sz="2400" dirty="0" smtClean="0"/>
              <a:t>рынка, </a:t>
            </a:r>
            <a:r>
              <a:rPr lang="ru-RU" sz="2400" dirty="0"/>
              <a:t>создают возможность привлечения исполнителя без проведения </a:t>
            </a:r>
            <a:r>
              <a:rPr lang="ru-RU" sz="2400" dirty="0" smtClean="0"/>
              <a:t>торгов, что приводит </a:t>
            </a:r>
            <a:r>
              <a:rPr lang="ru-RU" sz="2400" dirty="0"/>
              <a:t>к дискриминации и ограничению </a:t>
            </a:r>
            <a:r>
              <a:rPr lang="ru-RU" sz="2400" dirty="0" smtClean="0"/>
              <a:t>конкуренции</a:t>
            </a:r>
            <a:endParaRPr lang="ru-RU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848496" y="252323"/>
            <a:ext cx="772709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ПОЗИЦИИ ВЕРХОВНОГО СУДА РФ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2106" y="6198873"/>
            <a:ext cx="10733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Определение </a:t>
            </a:r>
            <a:r>
              <a:rPr lang="ru-RU" sz="1400" dirty="0"/>
              <a:t>Судебной коллегии по экономическим спорам Верховного Суда Российской Федерации от 16.09.2021 </a:t>
            </a:r>
            <a:r>
              <a:rPr lang="ru-RU" sz="1400" dirty="0" smtClean="0"/>
              <a:t>№ 306-ЭС21-13429</a:t>
            </a:r>
            <a:endParaRPr lang="ru-RU" sz="1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A0A737-5A9B-EC82-01F5-6624225FB7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46" y="1468645"/>
            <a:ext cx="197709" cy="2213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CA0A737-5A9B-EC82-01F5-6624225FB7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67" y="3318328"/>
            <a:ext cx="197709" cy="2213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7902" y="0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1112106" y="1154839"/>
            <a:ext cx="10086328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/>
              <a:t>Закупка </a:t>
            </a:r>
            <a:r>
              <a:rPr lang="ru-RU" sz="1900" dirty="0"/>
              <a:t>у единственного поставщика целесообразна в случае, если товары, работы, услуги обращаются на </a:t>
            </a:r>
            <a:r>
              <a:rPr lang="ru-RU" sz="1900" dirty="0" err="1"/>
              <a:t>низкоконкурентных</a:t>
            </a:r>
            <a:r>
              <a:rPr lang="ru-RU" sz="1900" dirty="0"/>
              <a:t> рынках, или проведение конкурентных процедур нецелесообразно по объективным причинам, например, ликвидация последствий чрезвычайных ситуаций, последствий непреодолимой силы</a:t>
            </a:r>
          </a:p>
          <a:p>
            <a:endParaRPr lang="ru-RU" sz="1900" dirty="0"/>
          </a:p>
          <a:p>
            <a:pPr algn="just"/>
            <a:r>
              <a:rPr lang="ru-RU" sz="1900" dirty="0"/>
              <a:t>Отдавая </a:t>
            </a:r>
            <a:r>
              <a:rPr lang="ru-RU" sz="1900" dirty="0" smtClean="0"/>
              <a:t>предпочтение закупке </a:t>
            </a:r>
            <a:r>
              <a:rPr lang="ru-RU" sz="1900" dirty="0"/>
              <a:t>у единственного поставщика, заказчик должен иметь разумные и объективные причины, объясняющие, что применение конкурентных процедур либо является неэффективным (например, если товарный рынок ограничен или цены на объект закупки колеблются в узком диапазоне), либо в значительной степени лишают заказчика того результата, которого он намеревался достичь, планируя закупку (осуществление срочного размещения заказа, закупка на товарном рынке, где преобладает недобросовестная конкуренция). В ином случае выбор данного неконкурентного способа размещения заказа представляет собою злоупотребление правом, намеренное уклонение от конкурентных процедур вопреки принципам осуществления закупок, а также целям правового регулирования в данной </a:t>
            </a:r>
            <a:r>
              <a:rPr lang="ru-RU" sz="1900" dirty="0" smtClean="0"/>
              <a:t>сфере</a:t>
            </a:r>
            <a:endParaRPr lang="ru-RU" sz="1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848496" y="252323"/>
            <a:ext cx="772709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ПОЗИЦИИ ВЕРХОВНОГО СУДА РФ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A0A737-5A9B-EC82-01F5-6624225FB7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7" y="1560077"/>
            <a:ext cx="197709" cy="2213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CA0A737-5A9B-EC82-01F5-6624225FB7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7" y="3000721"/>
            <a:ext cx="197709" cy="22134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2106" y="6198873"/>
            <a:ext cx="10733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Определение </a:t>
            </a:r>
            <a:r>
              <a:rPr lang="ru-RU" sz="1400" dirty="0"/>
              <a:t>Судебной коллегии по экономическим спорам Верховного Суда Российской Федерации от 16.09.2021 </a:t>
            </a:r>
            <a:r>
              <a:rPr lang="ru-RU" sz="1400" dirty="0" smtClean="0"/>
              <a:t>№ 306-ЭС21-13429</a:t>
            </a:r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7902" y="0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8">
            <a:extLst>
              <a:ext uri="{FF2B5EF4-FFF2-40B4-BE49-F238E27FC236}">
                <a16:creationId xmlns:a16="http://schemas.microsoft.com/office/drawing/2014/main" id="{D3A49C59-4791-9393-B635-A511F01B7101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07181"/>
              </a:gs>
              <a:gs pos="59583">
                <a:srgbClr val="00B67E"/>
              </a:gs>
              <a:gs pos="100000">
                <a:srgbClr val="FFFFFF"/>
              </a:gs>
            </a:gsLst>
            <a:lin ang="8100000" scaled="1"/>
            <a:tileRect/>
          </a:gradFill>
          <a:ln w="242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B9CB36-C6F2-19AC-05B9-08A6C32053D6}"/>
              </a:ext>
            </a:extLst>
          </p:cNvPr>
          <p:cNvSpPr txBox="1"/>
          <p:nvPr/>
        </p:nvSpPr>
        <p:spPr>
          <a:xfrm>
            <a:off x="757882" y="1910876"/>
            <a:ext cx="102808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ПОЛОЖЕНИЕ О ЗАКУПКЕ: </a:t>
            </a:r>
            <a:r>
              <a:rPr lang="ru-RU" sz="28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НЕСООТВЕТСТВИЯ </a:t>
            </a:r>
            <a:r>
              <a:rPr lang="ru-RU" sz="2800" b="1" dirty="0" smtClean="0">
                <a:solidFill>
                  <a:schemeClr val="bg1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ТРЕБОВАНИЯМ АНТИМОНОПОЛЬНОГО ЗАКОНОДАТЕЛЬСТВА</a:t>
            </a:r>
            <a:endParaRPr lang="ru-RU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E87ABD-91E7-3F72-D38D-5AEE0A382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1742" y="387182"/>
            <a:ext cx="1041825" cy="24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A493A0-5734-1971-9C79-2C7892C33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7529" y="203280"/>
            <a:ext cx="6451439" cy="64514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05364-F2A7-390B-3A7C-90582430727E}"/>
              </a:ext>
            </a:extLst>
          </p:cNvPr>
          <p:cNvSpPr/>
          <p:nvPr/>
        </p:nvSpPr>
        <p:spPr>
          <a:xfrm>
            <a:off x="981406" y="1654272"/>
            <a:ext cx="1060099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1900" b="1" dirty="0"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осуществлении закупки товара (работы, услуги) на сумму, не превышающую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______________ 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(устанавливается в положении о закупке заказчика, рекомендуемая сумма не более 600 000 (шестьсот тысяч) рублей), </a:t>
            </a:r>
            <a:r>
              <a:rPr lang="ru-RU" sz="1900" dirty="0">
                <a:ea typeface="Calibri" panose="020F0502020204030204" pitchFamily="34" charset="0"/>
                <a:cs typeface="Times New Roman" panose="02020603050405020304" pitchFamily="18" charset="0"/>
              </a:rPr>
              <a:t>с учетом налогов, сборов и иных обязательных платежей, по одной 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сделке</a:t>
            </a:r>
          </a:p>
          <a:p>
            <a:endParaRPr lang="ru-RU" sz="19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При этом,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годовой объем закупок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который заказчик вправе осуществить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 основании настоящего подпункта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не должен превышать _________% (устанавливается в положении о закупке заказчика, но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 более 50%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совокупного годового объема закупок 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заказчика.</a:t>
            </a:r>
          </a:p>
          <a:p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 допускается искусственное дробление закупки на несколько закупок по данному подпункту с целью уклонения от проведения конкурентных процедур, а именно заключение двух и более договоров с одним и тем же поставщиком (подрядчиком, исполнителем) с одним и тем же (идентичным) предметом закупки, в случае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если даты 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заключения таких </a:t>
            </a:r>
            <a:r>
              <a:rPr lang="ru-RU" sz="19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договоров приходятся на один и тот же месяц </a:t>
            </a:r>
            <a:r>
              <a:rPr lang="ru-RU" sz="19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календарного года, при условии, что заказчику потребность в таких товарах, работах, услугах на плановый период заранее известна и не существует объективных препятствий, в том числе технологического или экономического характера, не позволяющих провести одну процедуру для закупки всего объема требуемых товаров, работ, услуг</a:t>
            </a:r>
            <a:endParaRPr lang="ru-RU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5A5BA-228C-8A4C-33CE-E7309DCD2A0E}"/>
              </a:ext>
            </a:extLst>
          </p:cNvPr>
          <p:cNvSpPr txBox="1"/>
          <p:nvPr/>
        </p:nvSpPr>
        <p:spPr>
          <a:xfrm>
            <a:off x="757878" y="436160"/>
            <a:ext cx="85344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РАЗДЕЛ ПОЛОЖЕНИЯ: ЗАКУПКА У ЕДИНСТВЕННОГО ПОСТАВЩИКА, ПОДРЯДЧИКА, ИСПОЛНИТЕЛЯ 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902" y="13499"/>
            <a:ext cx="316409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6922</TotalTime>
  <Words>1383</Words>
  <Application>Microsoft Office PowerPoint</Application>
  <PresentationFormat>Широкоэкранный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Myriad Pro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Aleksandr Nosov</dc:creator>
  <cp:lastModifiedBy>Игорь Валерьевич Веретенников</cp:lastModifiedBy>
  <cp:revision>337</cp:revision>
  <dcterms:created xsi:type="dcterms:W3CDTF">2023-12-19T11:34:29Z</dcterms:created>
  <dcterms:modified xsi:type="dcterms:W3CDTF">2025-10-30T12:35:00Z</dcterms:modified>
</cp:coreProperties>
</file>